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Calibri" panose="020F0502020204030204" pitchFamily="34" charset="0"/>
      <p:regular r:id="rId13"/>
      <p:bold r:id="rId14"/>
      <p:italic r:id="rId15"/>
      <p:boldItalic r:id="rId16"/>
    </p:embeddedFont>
    <p:embeddedFont>
      <p:font typeface="Raleway" pitchFamily="2" charset="0"/>
      <p:regular r:id="rId17"/>
      <p:italic r:id="rId18"/>
      <p:boldItalic r:id="rId19"/>
    </p:embeddedFont>
    <p:embeddedFont>
      <p:font typeface="Prata"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1C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1" d="100"/>
          <a:sy n="61" d="100"/>
        </p:scale>
        <p:origin x="61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30590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606987"/>
            <a:ext cx="7556421" cy="2934653"/>
          </a:xfrm>
          <a:prstGeom prst="rect">
            <a:avLst/>
          </a:prstGeom>
          <a:noFill/>
          <a:ln/>
        </p:spPr>
        <p:txBody>
          <a:bodyPr wrap="square" lIns="0" tIns="0" rIns="0" bIns="0" rtlCol="0" anchor="t"/>
          <a:lstStyle/>
          <a:p>
            <a:pPr marL="0" indent="0">
              <a:lnSpc>
                <a:spcPts val="7700"/>
              </a:lnSpc>
              <a:buNone/>
            </a:pPr>
            <a:r>
              <a:rPr lang="en-US" sz="6150" dirty="0">
                <a:solidFill>
                  <a:srgbClr val="F2E782"/>
                </a:solidFill>
                <a:latin typeface="Prata" pitchFamily="34" charset="0"/>
                <a:ea typeface="Prata" pitchFamily="34" charset="-122"/>
                <a:cs typeface="Prata" pitchFamily="34" charset="-120"/>
              </a:rPr>
              <a:t>Phishing Attacks: Recognizing and Avoiding the Threat</a:t>
            </a:r>
            <a:endParaRPr lang="en-US" sz="6150" dirty="0"/>
          </a:p>
        </p:txBody>
      </p:sp>
      <p:sp>
        <p:nvSpPr>
          <p:cNvPr id="4" name="Text 1"/>
          <p:cNvSpPr/>
          <p:nvPr/>
        </p:nvSpPr>
        <p:spPr>
          <a:xfrm>
            <a:off x="6280190" y="4881801"/>
            <a:ext cx="7556421"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Phishing is a common and dangerous cyber threat that can impact individuals and organizations. By understanding phishing tactics and implementing best practices, you can protect yourself and your data.</a:t>
            </a:r>
            <a:endParaRPr lang="en-US" sz="1750" dirty="0"/>
          </a:p>
        </p:txBody>
      </p:sp>
      <p:sp>
        <p:nvSpPr>
          <p:cNvPr id="8" name="Rectangle 7"/>
          <p:cNvSpPr/>
          <p:nvPr/>
        </p:nvSpPr>
        <p:spPr>
          <a:xfrm>
            <a:off x="12785834" y="7693572"/>
            <a:ext cx="1718442" cy="425669"/>
          </a:xfrm>
          <a:prstGeom prst="rect">
            <a:avLst/>
          </a:prstGeom>
          <a:solidFill>
            <a:srgbClr val="1B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52" y="670255"/>
            <a:ext cx="5486400" cy="6889089"/>
          </a:xfrm>
          <a:prstGeom prst="rect">
            <a:avLst/>
          </a:prstGeom>
        </p:spPr>
      </p:pic>
      <p:sp>
        <p:nvSpPr>
          <p:cNvPr id="3" name="Text 0"/>
          <p:cNvSpPr/>
          <p:nvPr/>
        </p:nvSpPr>
        <p:spPr>
          <a:xfrm>
            <a:off x="6280190" y="2555438"/>
            <a:ext cx="724662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Conclusion and Resources</a:t>
            </a:r>
            <a:endParaRPr lang="en-US" sz="4450" dirty="0"/>
          </a:p>
        </p:txBody>
      </p:sp>
      <p:sp>
        <p:nvSpPr>
          <p:cNvPr id="4" name="Text 1"/>
          <p:cNvSpPr/>
          <p:nvPr/>
        </p:nvSpPr>
        <p:spPr>
          <a:xfrm>
            <a:off x="6280190" y="3604379"/>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Phishing attacks are a constant threat, but by staying informed and following best practices, you can protect yourself and your organization from these scams. Continue to educate yourself about phishing and stay vigilant against these attacks.</a:t>
            </a:r>
            <a:endParaRPr lang="en-US" sz="1750" dirty="0"/>
          </a:p>
        </p:txBody>
      </p:sp>
      <p:sp>
        <p:nvSpPr>
          <p:cNvPr id="5" name="Text 2"/>
          <p:cNvSpPr/>
          <p:nvPr/>
        </p:nvSpPr>
        <p:spPr>
          <a:xfrm>
            <a:off x="6280190" y="5311140"/>
            <a:ext cx="7556421"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US-CERT: Phishing</a:t>
            </a:r>
            <a:endParaRPr lang="en-US" sz="1750" dirty="0"/>
          </a:p>
        </p:txBody>
      </p:sp>
      <p:sp>
        <p:nvSpPr>
          <p:cNvPr id="6" name="Rectangle 5"/>
          <p:cNvSpPr/>
          <p:nvPr/>
        </p:nvSpPr>
        <p:spPr>
          <a:xfrm>
            <a:off x="12785834" y="7693572"/>
            <a:ext cx="1718442" cy="425669"/>
          </a:xfrm>
          <a:prstGeom prst="rect">
            <a:avLst/>
          </a:prstGeom>
          <a:solidFill>
            <a:srgbClr val="1B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79684"/>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What is Phishing?</a:t>
            </a:r>
            <a:endParaRPr lang="en-US" sz="4450" dirty="0"/>
          </a:p>
        </p:txBody>
      </p:sp>
      <p:sp>
        <p:nvSpPr>
          <p:cNvPr id="4" name="Shape 1"/>
          <p:cNvSpPr/>
          <p:nvPr/>
        </p:nvSpPr>
        <p:spPr>
          <a:xfrm>
            <a:off x="793790" y="2583775"/>
            <a:ext cx="510302" cy="510302"/>
          </a:xfrm>
          <a:prstGeom prst="roundRect">
            <a:avLst>
              <a:gd name="adj" fmla="val 6667"/>
            </a:avLst>
          </a:prstGeom>
          <a:solidFill>
            <a:srgbClr val="3A3B3C"/>
          </a:solidFill>
          <a:ln/>
        </p:spPr>
      </p:sp>
      <p:sp>
        <p:nvSpPr>
          <p:cNvPr id="5" name="Text 2"/>
          <p:cNvSpPr/>
          <p:nvPr/>
        </p:nvSpPr>
        <p:spPr>
          <a:xfrm>
            <a:off x="990243" y="2668786"/>
            <a:ext cx="117396"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1</a:t>
            </a:r>
            <a:endParaRPr lang="en-US" sz="2650" dirty="0"/>
          </a:p>
        </p:txBody>
      </p:sp>
      <p:sp>
        <p:nvSpPr>
          <p:cNvPr id="6" name="Text 3"/>
          <p:cNvSpPr/>
          <p:nvPr/>
        </p:nvSpPr>
        <p:spPr>
          <a:xfrm>
            <a:off x="1530906" y="2583775"/>
            <a:ext cx="289238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Deceptive Technique</a:t>
            </a:r>
            <a:endParaRPr lang="en-US" sz="2200" dirty="0"/>
          </a:p>
        </p:txBody>
      </p:sp>
      <p:sp>
        <p:nvSpPr>
          <p:cNvPr id="7" name="Text 4"/>
          <p:cNvSpPr/>
          <p:nvPr/>
        </p:nvSpPr>
        <p:spPr>
          <a:xfrm>
            <a:off x="1530906" y="3074194"/>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Phishing is a deceptive tactic where attackers try to trick victims into revealing sensitive information, like passwords and credit card details.</a:t>
            </a:r>
            <a:endParaRPr lang="en-US" sz="1750" dirty="0"/>
          </a:p>
        </p:txBody>
      </p:sp>
      <p:sp>
        <p:nvSpPr>
          <p:cNvPr id="8" name="Shape 5"/>
          <p:cNvSpPr/>
          <p:nvPr/>
        </p:nvSpPr>
        <p:spPr>
          <a:xfrm>
            <a:off x="4685467" y="2583775"/>
            <a:ext cx="510302" cy="510302"/>
          </a:xfrm>
          <a:prstGeom prst="roundRect">
            <a:avLst>
              <a:gd name="adj" fmla="val 6667"/>
            </a:avLst>
          </a:prstGeom>
          <a:solidFill>
            <a:srgbClr val="3A3B3C"/>
          </a:solidFill>
          <a:ln/>
        </p:spPr>
      </p:sp>
      <p:sp>
        <p:nvSpPr>
          <p:cNvPr id="9" name="Text 6"/>
          <p:cNvSpPr/>
          <p:nvPr/>
        </p:nvSpPr>
        <p:spPr>
          <a:xfrm>
            <a:off x="4836319" y="2668786"/>
            <a:ext cx="208598"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2</a:t>
            </a:r>
            <a:endParaRPr lang="en-US" sz="2650" dirty="0"/>
          </a:p>
        </p:txBody>
      </p:sp>
      <p:sp>
        <p:nvSpPr>
          <p:cNvPr id="10" name="Text 7"/>
          <p:cNvSpPr/>
          <p:nvPr/>
        </p:nvSpPr>
        <p:spPr>
          <a:xfrm>
            <a:off x="5422583" y="2583775"/>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Impersonation</a:t>
            </a:r>
            <a:endParaRPr lang="en-US" sz="2200" dirty="0"/>
          </a:p>
        </p:txBody>
      </p:sp>
      <p:sp>
        <p:nvSpPr>
          <p:cNvPr id="11" name="Text 8"/>
          <p:cNvSpPr/>
          <p:nvPr/>
        </p:nvSpPr>
        <p:spPr>
          <a:xfrm>
            <a:off x="5422583" y="3074194"/>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Phishing attacks often involve impersonating legitimate organizations or individuals to gain trust and deceive victims.</a:t>
            </a:r>
            <a:endParaRPr lang="en-US" sz="1750" dirty="0"/>
          </a:p>
        </p:txBody>
      </p:sp>
      <p:sp>
        <p:nvSpPr>
          <p:cNvPr id="12" name="Shape 9"/>
          <p:cNvSpPr/>
          <p:nvPr/>
        </p:nvSpPr>
        <p:spPr>
          <a:xfrm>
            <a:off x="793790" y="5733574"/>
            <a:ext cx="510302" cy="510302"/>
          </a:xfrm>
          <a:prstGeom prst="roundRect">
            <a:avLst>
              <a:gd name="adj" fmla="val 6667"/>
            </a:avLst>
          </a:prstGeom>
          <a:solidFill>
            <a:srgbClr val="3A3B3C"/>
          </a:solidFill>
          <a:ln/>
        </p:spPr>
      </p:sp>
      <p:sp>
        <p:nvSpPr>
          <p:cNvPr id="13" name="Text 10"/>
          <p:cNvSpPr/>
          <p:nvPr/>
        </p:nvSpPr>
        <p:spPr>
          <a:xfrm>
            <a:off x="943451" y="5818584"/>
            <a:ext cx="210979" cy="340281"/>
          </a:xfrm>
          <a:prstGeom prst="rect">
            <a:avLst/>
          </a:prstGeom>
          <a:noFill/>
          <a:ln/>
        </p:spPr>
        <p:txBody>
          <a:bodyPr wrap="none" lIns="0" tIns="0" rIns="0" bIns="0" rtlCol="0" anchor="t"/>
          <a:lstStyle/>
          <a:p>
            <a:pPr marL="0" indent="0" algn="ctr">
              <a:lnSpc>
                <a:spcPts val="2650"/>
              </a:lnSpc>
              <a:buNone/>
            </a:pPr>
            <a:r>
              <a:rPr lang="en-US" sz="2650" dirty="0">
                <a:solidFill>
                  <a:srgbClr val="CFCBBF"/>
                </a:solidFill>
                <a:latin typeface="Prata" pitchFamily="34" charset="0"/>
                <a:ea typeface="Prata" pitchFamily="34" charset="-122"/>
                <a:cs typeface="Prata" pitchFamily="34" charset="-120"/>
              </a:rPr>
              <a:t>3</a:t>
            </a:r>
            <a:endParaRPr lang="en-US" sz="2650" dirty="0"/>
          </a:p>
        </p:txBody>
      </p:sp>
      <p:sp>
        <p:nvSpPr>
          <p:cNvPr id="14" name="Text 11"/>
          <p:cNvSpPr/>
          <p:nvPr/>
        </p:nvSpPr>
        <p:spPr>
          <a:xfrm>
            <a:off x="1530906" y="573357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Malicious Intent</a:t>
            </a:r>
            <a:endParaRPr lang="en-US" sz="2200" dirty="0"/>
          </a:p>
        </p:txBody>
      </p:sp>
      <p:sp>
        <p:nvSpPr>
          <p:cNvPr id="15" name="Text 12"/>
          <p:cNvSpPr/>
          <p:nvPr/>
        </p:nvSpPr>
        <p:spPr>
          <a:xfrm>
            <a:off x="1530906" y="6223992"/>
            <a:ext cx="6819305"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Attackers aim to steal personal data, financial information, or compromise accounts for their own malicious purposes.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358509"/>
            <a:ext cx="7096839"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Common Phishing Tactics</a:t>
            </a:r>
            <a:endParaRPr lang="en-US" sz="4450" dirty="0"/>
          </a:p>
        </p:txBody>
      </p:sp>
      <p:sp>
        <p:nvSpPr>
          <p:cNvPr id="3" name="Text 1"/>
          <p:cNvSpPr/>
          <p:nvPr/>
        </p:nvSpPr>
        <p:spPr>
          <a:xfrm>
            <a:off x="793790"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Spoofed Emails</a:t>
            </a:r>
            <a:endParaRPr lang="en-US" sz="2200" dirty="0"/>
          </a:p>
        </p:txBody>
      </p:sp>
      <p:sp>
        <p:nvSpPr>
          <p:cNvPr id="4" name="Text 2"/>
          <p:cNvSpPr/>
          <p:nvPr/>
        </p:nvSpPr>
        <p:spPr>
          <a:xfrm>
            <a:off x="793790"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Emails that appear to be from legitimate companies or individuals, but are actually fake and designed to trick recipients.</a:t>
            </a:r>
            <a:endParaRPr lang="en-US" sz="1750" dirty="0"/>
          </a:p>
        </p:txBody>
      </p:sp>
      <p:sp>
        <p:nvSpPr>
          <p:cNvPr id="5" name="Text 3"/>
          <p:cNvSpPr/>
          <p:nvPr/>
        </p:nvSpPr>
        <p:spPr>
          <a:xfrm>
            <a:off x="5332928" y="36342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Social Media Scams</a:t>
            </a:r>
            <a:endParaRPr lang="en-US" sz="2200" dirty="0"/>
          </a:p>
        </p:txBody>
      </p:sp>
      <p:sp>
        <p:nvSpPr>
          <p:cNvPr id="6" name="Text 4"/>
          <p:cNvSpPr/>
          <p:nvPr/>
        </p:nvSpPr>
        <p:spPr>
          <a:xfrm>
            <a:off x="5332928" y="4215408"/>
            <a:ext cx="3978116"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Phishing attacks through social media platforms, using fake profiles, messages, or links to deceive users.</a:t>
            </a:r>
            <a:endParaRPr lang="en-US" sz="1750" dirty="0"/>
          </a:p>
        </p:txBody>
      </p:sp>
      <p:sp>
        <p:nvSpPr>
          <p:cNvPr id="7" name="Text 5"/>
          <p:cNvSpPr/>
          <p:nvPr/>
        </p:nvSpPr>
        <p:spPr>
          <a:xfrm>
            <a:off x="9872067" y="3634264"/>
            <a:ext cx="3503652" cy="354330"/>
          </a:xfrm>
          <a:prstGeom prst="rect">
            <a:avLst/>
          </a:prstGeom>
          <a:noFill/>
          <a:ln/>
        </p:spPr>
        <p:txBody>
          <a:bodyPr wrap="none" lIns="0" tIns="0" rIns="0" bIns="0" rtlCol="0" anchor="t"/>
          <a:lstStyle/>
          <a:p>
            <a:pPr marL="0" indent="0">
              <a:lnSpc>
                <a:spcPts val="2750"/>
              </a:lnSpc>
              <a:buNone/>
            </a:pPr>
            <a:r>
              <a:rPr lang="en-US" sz="2200" dirty="0">
                <a:solidFill>
                  <a:srgbClr val="F2E782"/>
                </a:solidFill>
                <a:latin typeface="Prata" pitchFamily="34" charset="0"/>
                <a:ea typeface="Prata" pitchFamily="34" charset="-122"/>
                <a:cs typeface="Prata" pitchFamily="34" charset="-120"/>
              </a:rPr>
              <a:t>Text Messages (Smishing)</a:t>
            </a:r>
            <a:endParaRPr lang="en-US" sz="2200" dirty="0"/>
          </a:p>
        </p:txBody>
      </p:sp>
      <p:sp>
        <p:nvSpPr>
          <p:cNvPr id="8" name="Text 6"/>
          <p:cNvSpPr/>
          <p:nvPr/>
        </p:nvSpPr>
        <p:spPr>
          <a:xfrm>
            <a:off x="9872067" y="4215408"/>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Phishing attacks using text messages that appear to be from legitimate organizations or individuals, but are actually fake.</a:t>
            </a:r>
            <a:endParaRPr lang="en-US" sz="1750" dirty="0"/>
          </a:p>
        </p:txBody>
      </p:sp>
      <p:sp>
        <p:nvSpPr>
          <p:cNvPr id="9" name="Rectangle 8"/>
          <p:cNvSpPr/>
          <p:nvPr/>
        </p:nvSpPr>
        <p:spPr>
          <a:xfrm>
            <a:off x="12785834" y="7693572"/>
            <a:ext cx="1718442" cy="425669"/>
          </a:xfrm>
          <a:prstGeom prst="rect">
            <a:avLst/>
          </a:prstGeom>
          <a:solidFill>
            <a:srgbClr val="1B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425779"/>
            <a:ext cx="7433667"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Identifying Phishing Emails</a:t>
            </a:r>
            <a:endParaRPr lang="en-US" sz="4450" dirty="0"/>
          </a:p>
        </p:txBody>
      </p:sp>
      <p:sp>
        <p:nvSpPr>
          <p:cNvPr id="4" name="Shape 1"/>
          <p:cNvSpPr/>
          <p:nvPr/>
        </p:nvSpPr>
        <p:spPr>
          <a:xfrm>
            <a:off x="793790" y="3474720"/>
            <a:ext cx="7556421" cy="2329101"/>
          </a:xfrm>
          <a:prstGeom prst="roundRect">
            <a:avLst>
              <a:gd name="adj" fmla="val 1461"/>
            </a:avLst>
          </a:prstGeom>
          <a:noFill/>
          <a:ln w="7620">
            <a:solidFill>
              <a:srgbClr val="FFFFFF">
                <a:alpha val="24000"/>
              </a:srgbClr>
            </a:solidFill>
            <a:prstDash val="solid"/>
          </a:ln>
        </p:spPr>
      </p:sp>
      <p:sp>
        <p:nvSpPr>
          <p:cNvPr id="5" name="Shape 2"/>
          <p:cNvSpPr/>
          <p:nvPr/>
        </p:nvSpPr>
        <p:spPr>
          <a:xfrm>
            <a:off x="801410" y="3482340"/>
            <a:ext cx="7541181" cy="650319"/>
          </a:xfrm>
          <a:prstGeom prst="rect">
            <a:avLst/>
          </a:prstGeom>
          <a:solidFill>
            <a:srgbClr val="FFFFFF">
              <a:alpha val="4000"/>
            </a:srgbClr>
          </a:solidFill>
          <a:ln/>
        </p:spPr>
      </p:sp>
      <p:sp>
        <p:nvSpPr>
          <p:cNvPr id="6" name="Text 3"/>
          <p:cNvSpPr/>
          <p:nvPr/>
        </p:nvSpPr>
        <p:spPr>
          <a:xfrm>
            <a:off x="1028224" y="362604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Suspicious Sender</a:t>
            </a:r>
            <a:endParaRPr lang="en-US" sz="1750" dirty="0"/>
          </a:p>
        </p:txBody>
      </p:sp>
      <p:sp>
        <p:nvSpPr>
          <p:cNvPr id="7" name="Text 4"/>
          <p:cNvSpPr/>
          <p:nvPr/>
        </p:nvSpPr>
        <p:spPr>
          <a:xfrm>
            <a:off x="4802624" y="362604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Incorrect grammar and spelling</a:t>
            </a:r>
            <a:endParaRPr lang="en-US" sz="1750" dirty="0"/>
          </a:p>
        </p:txBody>
      </p:sp>
      <p:sp>
        <p:nvSpPr>
          <p:cNvPr id="8" name="Shape 5"/>
          <p:cNvSpPr/>
          <p:nvPr/>
        </p:nvSpPr>
        <p:spPr>
          <a:xfrm>
            <a:off x="801410" y="4132659"/>
            <a:ext cx="7541181" cy="650319"/>
          </a:xfrm>
          <a:prstGeom prst="rect">
            <a:avLst/>
          </a:prstGeom>
          <a:solidFill>
            <a:srgbClr val="000000">
              <a:alpha val="4000"/>
            </a:srgbClr>
          </a:solidFill>
          <a:ln/>
        </p:spPr>
      </p:sp>
      <p:sp>
        <p:nvSpPr>
          <p:cNvPr id="9" name="Text 6"/>
          <p:cNvSpPr/>
          <p:nvPr/>
        </p:nvSpPr>
        <p:spPr>
          <a:xfrm>
            <a:off x="1028224" y="427636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Unfamiliar Links</a:t>
            </a:r>
            <a:endParaRPr lang="en-US" sz="1750" dirty="0"/>
          </a:p>
        </p:txBody>
      </p:sp>
      <p:sp>
        <p:nvSpPr>
          <p:cNvPr id="10" name="Text 7"/>
          <p:cNvSpPr/>
          <p:nvPr/>
        </p:nvSpPr>
        <p:spPr>
          <a:xfrm>
            <a:off x="4802624" y="4276368"/>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Sense of urgency or threat</a:t>
            </a:r>
            <a:endParaRPr lang="en-US" sz="1750" dirty="0"/>
          </a:p>
        </p:txBody>
      </p:sp>
      <p:sp>
        <p:nvSpPr>
          <p:cNvPr id="11" name="Shape 8"/>
          <p:cNvSpPr/>
          <p:nvPr/>
        </p:nvSpPr>
        <p:spPr>
          <a:xfrm>
            <a:off x="801410" y="4782979"/>
            <a:ext cx="7541181" cy="1013222"/>
          </a:xfrm>
          <a:prstGeom prst="rect">
            <a:avLst/>
          </a:prstGeom>
          <a:solidFill>
            <a:srgbClr val="FFFFFF">
              <a:alpha val="4000"/>
            </a:srgbClr>
          </a:solidFill>
          <a:ln/>
        </p:spPr>
      </p:sp>
      <p:sp>
        <p:nvSpPr>
          <p:cNvPr id="12" name="Text 9"/>
          <p:cNvSpPr/>
          <p:nvPr/>
        </p:nvSpPr>
        <p:spPr>
          <a:xfrm>
            <a:off x="1028224" y="4926687"/>
            <a:ext cx="3313152"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Requests for personal information</a:t>
            </a:r>
            <a:endParaRPr lang="en-US" sz="1750" dirty="0"/>
          </a:p>
        </p:txBody>
      </p:sp>
      <p:sp>
        <p:nvSpPr>
          <p:cNvPr id="13" name="Text 10"/>
          <p:cNvSpPr/>
          <p:nvPr/>
        </p:nvSpPr>
        <p:spPr>
          <a:xfrm>
            <a:off x="4802624" y="4926687"/>
            <a:ext cx="3313152" cy="362903"/>
          </a:xfrm>
          <a:prstGeom prst="rect">
            <a:avLst/>
          </a:prstGeom>
          <a:noFill/>
          <a:ln/>
        </p:spPr>
        <p:txBody>
          <a:bodyPr wrap="non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Missing security certificates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444109"/>
            <a:ext cx="7199471"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Detecting Phishy Websites</a:t>
            </a:r>
            <a:endParaRPr lang="en-US" sz="4450" dirty="0"/>
          </a:p>
        </p:txBody>
      </p:sp>
      <p:sp>
        <p:nvSpPr>
          <p:cNvPr id="4" name="Shape 1"/>
          <p:cNvSpPr/>
          <p:nvPr/>
        </p:nvSpPr>
        <p:spPr>
          <a:xfrm>
            <a:off x="6280190" y="2493050"/>
            <a:ext cx="3664863" cy="2395657"/>
          </a:xfrm>
          <a:prstGeom prst="roundRect">
            <a:avLst>
              <a:gd name="adj" fmla="val 1420"/>
            </a:avLst>
          </a:prstGeom>
          <a:solidFill>
            <a:srgbClr val="3A3B3C"/>
          </a:solidFill>
          <a:ln/>
        </p:spPr>
      </p:sp>
      <p:sp>
        <p:nvSpPr>
          <p:cNvPr id="5" name="Text 2"/>
          <p:cNvSpPr/>
          <p:nvPr/>
        </p:nvSpPr>
        <p:spPr>
          <a:xfrm>
            <a:off x="6507004" y="27198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Website URL</a:t>
            </a:r>
            <a:endParaRPr lang="en-US" sz="2200" dirty="0"/>
          </a:p>
        </p:txBody>
      </p:sp>
      <p:sp>
        <p:nvSpPr>
          <p:cNvPr id="6" name="Text 3"/>
          <p:cNvSpPr/>
          <p:nvPr/>
        </p:nvSpPr>
        <p:spPr>
          <a:xfrm>
            <a:off x="6507004" y="3210282"/>
            <a:ext cx="3211235" cy="1088708"/>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Look for misspellings or unusual domains in the website's address.</a:t>
            </a:r>
            <a:endParaRPr lang="en-US" sz="1750" dirty="0"/>
          </a:p>
        </p:txBody>
      </p:sp>
      <p:sp>
        <p:nvSpPr>
          <p:cNvPr id="7" name="Shape 4"/>
          <p:cNvSpPr/>
          <p:nvPr/>
        </p:nvSpPr>
        <p:spPr>
          <a:xfrm>
            <a:off x="10171867" y="2493050"/>
            <a:ext cx="3664863" cy="2395657"/>
          </a:xfrm>
          <a:prstGeom prst="roundRect">
            <a:avLst>
              <a:gd name="adj" fmla="val 1420"/>
            </a:avLst>
          </a:prstGeom>
          <a:solidFill>
            <a:srgbClr val="3A3B3C"/>
          </a:solidFill>
          <a:ln/>
        </p:spPr>
      </p:sp>
      <p:sp>
        <p:nvSpPr>
          <p:cNvPr id="8" name="Text 5"/>
          <p:cNvSpPr/>
          <p:nvPr/>
        </p:nvSpPr>
        <p:spPr>
          <a:xfrm>
            <a:off x="10398681" y="271986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Security Certificates</a:t>
            </a:r>
            <a:endParaRPr lang="en-US" sz="2200" dirty="0"/>
          </a:p>
        </p:txBody>
      </p:sp>
      <p:sp>
        <p:nvSpPr>
          <p:cNvPr id="9" name="Text 6"/>
          <p:cNvSpPr/>
          <p:nvPr/>
        </p:nvSpPr>
        <p:spPr>
          <a:xfrm>
            <a:off x="10398681" y="3210282"/>
            <a:ext cx="3211235" cy="1451610"/>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Check for a valid HTTPS connection, indicated by a padlock icon in the browser bar.</a:t>
            </a:r>
            <a:endParaRPr lang="en-US" sz="1750" dirty="0"/>
          </a:p>
        </p:txBody>
      </p:sp>
      <p:sp>
        <p:nvSpPr>
          <p:cNvPr id="10" name="Shape 7"/>
          <p:cNvSpPr/>
          <p:nvPr/>
        </p:nvSpPr>
        <p:spPr>
          <a:xfrm>
            <a:off x="6280190" y="5115520"/>
            <a:ext cx="7556421" cy="1669852"/>
          </a:xfrm>
          <a:prstGeom prst="roundRect">
            <a:avLst>
              <a:gd name="adj" fmla="val 2038"/>
            </a:avLst>
          </a:prstGeom>
          <a:solidFill>
            <a:srgbClr val="3A3B3C"/>
          </a:solidFill>
          <a:ln/>
        </p:spPr>
      </p:sp>
      <p:sp>
        <p:nvSpPr>
          <p:cNvPr id="11" name="Text 8"/>
          <p:cNvSpPr/>
          <p:nvPr/>
        </p:nvSpPr>
        <p:spPr>
          <a:xfrm>
            <a:off x="6507004" y="5342334"/>
            <a:ext cx="2835235" cy="354330"/>
          </a:xfrm>
          <a:prstGeom prst="rect">
            <a:avLst/>
          </a:prstGeom>
          <a:noFill/>
          <a:ln/>
        </p:spPr>
        <p:txBody>
          <a:bodyPr wrap="none" lIns="0" tIns="0" rIns="0" bIns="0" rtlCol="0" anchor="t"/>
          <a:lstStyle/>
          <a:p>
            <a:pPr marL="0" indent="0">
              <a:lnSpc>
                <a:spcPts val="2750"/>
              </a:lnSpc>
              <a:buNone/>
            </a:pPr>
            <a:r>
              <a:rPr lang="en-US" sz="2200" dirty="0">
                <a:solidFill>
                  <a:srgbClr val="CFCBBF"/>
                </a:solidFill>
                <a:latin typeface="Prata" pitchFamily="34" charset="0"/>
                <a:ea typeface="Prata" pitchFamily="34" charset="-122"/>
                <a:cs typeface="Prata" pitchFamily="34" charset="-120"/>
              </a:rPr>
              <a:t>Website Content</a:t>
            </a:r>
            <a:endParaRPr lang="en-US" sz="2200" dirty="0"/>
          </a:p>
        </p:txBody>
      </p:sp>
      <p:sp>
        <p:nvSpPr>
          <p:cNvPr id="12" name="Text 9"/>
          <p:cNvSpPr/>
          <p:nvPr/>
        </p:nvSpPr>
        <p:spPr>
          <a:xfrm>
            <a:off x="6507004" y="5832753"/>
            <a:ext cx="7102793" cy="725805"/>
          </a:xfrm>
          <a:prstGeom prst="rect">
            <a:avLst/>
          </a:prstGeom>
          <a:noFill/>
          <a:ln/>
        </p:spPr>
        <p:txBody>
          <a:bodyPr wrap="square" lIns="0" tIns="0" rIns="0" bIns="0" rtlCol="0" anchor="t"/>
          <a:lstStyle/>
          <a:p>
            <a:pPr marL="0" indent="0">
              <a:lnSpc>
                <a:spcPts val="2850"/>
              </a:lnSpc>
              <a:buNone/>
            </a:pPr>
            <a:r>
              <a:rPr lang="en-US" sz="1750" dirty="0">
                <a:solidFill>
                  <a:srgbClr val="CFCBBF"/>
                </a:solidFill>
                <a:latin typeface="Raleway" pitchFamily="34" charset="0"/>
                <a:ea typeface="Raleway" pitchFamily="34" charset="-122"/>
                <a:cs typeface="Raleway" pitchFamily="34" charset="-120"/>
              </a:rPr>
              <a:t>Be suspicious of poorly designed websites with grammatical errors or unprofessional content.</a:t>
            </a:r>
            <a:endParaRPr lang="en-US" sz="1750" dirty="0"/>
          </a:p>
        </p:txBody>
      </p:sp>
      <p:sp>
        <p:nvSpPr>
          <p:cNvPr id="13" name="Rectangle 12"/>
          <p:cNvSpPr/>
          <p:nvPr/>
        </p:nvSpPr>
        <p:spPr>
          <a:xfrm>
            <a:off x="12785834" y="7693572"/>
            <a:ext cx="1718442" cy="425669"/>
          </a:xfrm>
          <a:prstGeom prst="rect">
            <a:avLst/>
          </a:prstGeom>
          <a:solidFill>
            <a:srgbClr val="1B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868561"/>
            <a:ext cx="7065645" cy="708779"/>
          </a:xfrm>
          <a:prstGeom prst="rect">
            <a:avLst/>
          </a:prstGeom>
          <a:noFill/>
          <a:ln/>
        </p:spPr>
        <p:txBody>
          <a:bodyPr wrap="none" lIns="0" tIns="0" rIns="0" bIns="0" rtlCol="0" anchor="t"/>
          <a:lstStyle/>
          <a:p>
            <a:pPr marL="0" indent="0">
              <a:lnSpc>
                <a:spcPts val="5550"/>
              </a:lnSpc>
              <a:buNone/>
            </a:pPr>
            <a:r>
              <a:rPr lang="en-US" sz="4450" dirty="0">
                <a:solidFill>
                  <a:srgbClr val="F2E782"/>
                </a:solidFill>
                <a:latin typeface="Prata" pitchFamily="34" charset="0"/>
                <a:ea typeface="Prata" pitchFamily="34" charset="-122"/>
                <a:cs typeface="Prata" pitchFamily="34" charset="-120"/>
              </a:rPr>
              <a:t>Social Engineering Scams</a:t>
            </a:r>
            <a:endParaRPr lang="en-US" sz="4450" dirty="0"/>
          </a:p>
        </p:txBody>
      </p:sp>
      <p:pic>
        <p:nvPicPr>
          <p:cNvPr id="4" name="Image 1" descr="preencoded.png"/>
          <p:cNvPicPr>
            <a:picLocks noChangeAspect="1"/>
          </p:cNvPicPr>
          <p:nvPr/>
        </p:nvPicPr>
        <p:blipFill>
          <a:blip r:embed="rId4"/>
          <a:stretch>
            <a:fillRect/>
          </a:stretch>
        </p:blipFill>
        <p:spPr>
          <a:xfrm>
            <a:off x="6280190" y="1917502"/>
            <a:ext cx="1134070" cy="1814513"/>
          </a:xfrm>
          <a:prstGeom prst="rect">
            <a:avLst/>
          </a:prstGeom>
        </p:spPr>
      </p:pic>
      <p:sp>
        <p:nvSpPr>
          <p:cNvPr id="5" name="Text 1"/>
          <p:cNvSpPr/>
          <p:nvPr/>
        </p:nvSpPr>
        <p:spPr>
          <a:xfrm>
            <a:off x="7754422" y="214431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Pretexting</a:t>
            </a:r>
            <a:endParaRPr lang="en-US" sz="2200" dirty="0"/>
          </a:p>
        </p:txBody>
      </p:sp>
      <p:sp>
        <p:nvSpPr>
          <p:cNvPr id="6" name="Text 2"/>
          <p:cNvSpPr/>
          <p:nvPr/>
        </p:nvSpPr>
        <p:spPr>
          <a:xfrm>
            <a:off x="7754422" y="2634734"/>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Attackers create a believable story or situation to gain trust and manipulate victims.</a:t>
            </a:r>
            <a:endParaRPr lang="en-US" sz="1750" dirty="0"/>
          </a:p>
        </p:txBody>
      </p:sp>
      <p:pic>
        <p:nvPicPr>
          <p:cNvPr id="7" name="Image 2" descr="preencoded.png"/>
          <p:cNvPicPr>
            <a:picLocks noChangeAspect="1"/>
          </p:cNvPicPr>
          <p:nvPr/>
        </p:nvPicPr>
        <p:blipFill>
          <a:blip r:embed="rId5"/>
          <a:stretch>
            <a:fillRect/>
          </a:stretch>
        </p:blipFill>
        <p:spPr>
          <a:xfrm>
            <a:off x="6280190" y="3732014"/>
            <a:ext cx="1134070" cy="1814513"/>
          </a:xfrm>
          <a:prstGeom prst="rect">
            <a:avLst/>
          </a:prstGeom>
        </p:spPr>
      </p:pic>
      <p:sp>
        <p:nvSpPr>
          <p:cNvPr id="8" name="Text 3"/>
          <p:cNvSpPr/>
          <p:nvPr/>
        </p:nvSpPr>
        <p:spPr>
          <a:xfrm>
            <a:off x="7754422" y="395882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Baiting</a:t>
            </a:r>
            <a:endParaRPr lang="en-US" sz="2200" dirty="0"/>
          </a:p>
        </p:txBody>
      </p:sp>
      <p:sp>
        <p:nvSpPr>
          <p:cNvPr id="9" name="Text 4"/>
          <p:cNvSpPr/>
          <p:nvPr/>
        </p:nvSpPr>
        <p:spPr>
          <a:xfrm>
            <a:off x="7754422" y="4449247"/>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Attackers offer something enticing, such as a free gift or a prize, to lure victims into a trap.</a:t>
            </a:r>
            <a:endParaRPr lang="en-US" sz="1750" dirty="0"/>
          </a:p>
        </p:txBody>
      </p:sp>
      <p:pic>
        <p:nvPicPr>
          <p:cNvPr id="10" name="Image 3" descr="preencoded.png"/>
          <p:cNvPicPr>
            <a:picLocks noChangeAspect="1"/>
          </p:cNvPicPr>
          <p:nvPr/>
        </p:nvPicPr>
        <p:blipFill>
          <a:blip r:embed="rId6"/>
          <a:stretch>
            <a:fillRect/>
          </a:stretch>
        </p:blipFill>
        <p:spPr>
          <a:xfrm>
            <a:off x="6280190" y="5546527"/>
            <a:ext cx="1134070" cy="1814513"/>
          </a:xfrm>
          <a:prstGeom prst="rect">
            <a:avLst/>
          </a:prstGeom>
        </p:spPr>
      </p:pic>
      <p:sp>
        <p:nvSpPr>
          <p:cNvPr id="11" name="Text 5"/>
          <p:cNvSpPr/>
          <p:nvPr/>
        </p:nvSpPr>
        <p:spPr>
          <a:xfrm>
            <a:off x="7754422" y="5773341"/>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CFCBBF"/>
                </a:solidFill>
                <a:latin typeface="Prata" pitchFamily="34" charset="0"/>
                <a:ea typeface="Prata" pitchFamily="34" charset="-122"/>
                <a:cs typeface="Prata" pitchFamily="34" charset="-120"/>
              </a:rPr>
              <a:t>Scare Tactics</a:t>
            </a:r>
            <a:endParaRPr lang="en-US" sz="2200" dirty="0"/>
          </a:p>
        </p:txBody>
      </p:sp>
      <p:sp>
        <p:nvSpPr>
          <p:cNvPr id="12" name="Text 6"/>
          <p:cNvSpPr/>
          <p:nvPr/>
        </p:nvSpPr>
        <p:spPr>
          <a:xfrm>
            <a:off x="7754422" y="6263759"/>
            <a:ext cx="6082189" cy="725805"/>
          </a:xfrm>
          <a:prstGeom prst="rect">
            <a:avLst/>
          </a:prstGeom>
          <a:noFill/>
          <a:ln/>
        </p:spPr>
        <p:txBody>
          <a:bodyPr wrap="square" lIns="0" tIns="0" rIns="0" bIns="0" rtlCol="0" anchor="t"/>
          <a:lstStyle/>
          <a:p>
            <a:pPr marL="0" indent="0" algn="l">
              <a:lnSpc>
                <a:spcPts val="2850"/>
              </a:lnSpc>
              <a:buNone/>
            </a:pPr>
            <a:r>
              <a:rPr lang="en-US" sz="1750" dirty="0">
                <a:solidFill>
                  <a:srgbClr val="CFCBBF"/>
                </a:solidFill>
                <a:latin typeface="Raleway" pitchFamily="34" charset="0"/>
                <a:ea typeface="Raleway" pitchFamily="34" charset="-122"/>
                <a:cs typeface="Raleway" pitchFamily="34" charset="-120"/>
              </a:rPr>
              <a:t>Attackers use fear or threats to pressure victims into taking action, like revealing sensitive information.</a:t>
            </a:r>
            <a:endParaRPr lang="en-US" sz="1750" dirty="0"/>
          </a:p>
        </p:txBody>
      </p:sp>
      <p:sp>
        <p:nvSpPr>
          <p:cNvPr id="13" name="Rectangle 12"/>
          <p:cNvSpPr/>
          <p:nvPr/>
        </p:nvSpPr>
        <p:spPr>
          <a:xfrm>
            <a:off x="12785834" y="7693572"/>
            <a:ext cx="1718442" cy="425669"/>
          </a:xfrm>
          <a:prstGeom prst="rect">
            <a:avLst/>
          </a:prstGeom>
          <a:solidFill>
            <a:srgbClr val="1B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0079" y="496610"/>
            <a:ext cx="7883842" cy="1125141"/>
          </a:xfrm>
          <a:prstGeom prst="rect">
            <a:avLst/>
          </a:prstGeom>
          <a:noFill/>
          <a:ln/>
        </p:spPr>
        <p:txBody>
          <a:bodyPr wrap="square" lIns="0" tIns="0" rIns="0" bIns="0" rtlCol="0" anchor="t"/>
          <a:lstStyle/>
          <a:p>
            <a:pPr marL="0" indent="0">
              <a:lnSpc>
                <a:spcPts val="4400"/>
              </a:lnSpc>
              <a:buNone/>
            </a:pPr>
            <a:r>
              <a:rPr lang="en-US" sz="3500" dirty="0">
                <a:solidFill>
                  <a:srgbClr val="F2E782"/>
                </a:solidFill>
                <a:latin typeface="Prata" pitchFamily="34" charset="0"/>
                <a:ea typeface="Prata" pitchFamily="34" charset="-122"/>
                <a:cs typeface="Prata" pitchFamily="34" charset="-120"/>
              </a:rPr>
              <a:t>Protecting Yourself and Your Organization</a:t>
            </a:r>
            <a:endParaRPr lang="en-US" sz="3500" dirty="0"/>
          </a:p>
        </p:txBody>
      </p:sp>
      <p:sp>
        <p:nvSpPr>
          <p:cNvPr id="4" name="Shape 1"/>
          <p:cNvSpPr/>
          <p:nvPr/>
        </p:nvSpPr>
        <p:spPr>
          <a:xfrm>
            <a:off x="888683" y="1891784"/>
            <a:ext cx="22860" cy="5841206"/>
          </a:xfrm>
          <a:prstGeom prst="roundRect">
            <a:avLst>
              <a:gd name="adj" fmla="val 118127"/>
            </a:avLst>
          </a:prstGeom>
          <a:solidFill>
            <a:srgbClr val="535455"/>
          </a:solidFill>
          <a:ln/>
        </p:spPr>
      </p:sp>
      <p:sp>
        <p:nvSpPr>
          <p:cNvPr id="5" name="Shape 2"/>
          <p:cNvSpPr/>
          <p:nvPr/>
        </p:nvSpPr>
        <p:spPr>
          <a:xfrm>
            <a:off x="1079778" y="2285405"/>
            <a:ext cx="630079" cy="22860"/>
          </a:xfrm>
          <a:prstGeom prst="roundRect">
            <a:avLst>
              <a:gd name="adj" fmla="val 118127"/>
            </a:avLst>
          </a:prstGeom>
          <a:solidFill>
            <a:srgbClr val="535455"/>
          </a:solidFill>
          <a:ln/>
        </p:spPr>
      </p:sp>
      <p:sp>
        <p:nvSpPr>
          <p:cNvPr id="6" name="Shape 3"/>
          <p:cNvSpPr/>
          <p:nvPr/>
        </p:nvSpPr>
        <p:spPr>
          <a:xfrm>
            <a:off x="697587" y="2094309"/>
            <a:ext cx="405051" cy="405051"/>
          </a:xfrm>
          <a:prstGeom prst="roundRect">
            <a:avLst>
              <a:gd name="adj" fmla="val 6667"/>
            </a:avLst>
          </a:prstGeom>
          <a:solidFill>
            <a:srgbClr val="3A3B3C"/>
          </a:solidFill>
          <a:ln/>
        </p:spPr>
      </p:sp>
      <p:sp>
        <p:nvSpPr>
          <p:cNvPr id="7" name="Text 4"/>
          <p:cNvSpPr/>
          <p:nvPr/>
        </p:nvSpPr>
        <p:spPr>
          <a:xfrm>
            <a:off x="853440" y="2161818"/>
            <a:ext cx="93226" cy="270034"/>
          </a:xfrm>
          <a:prstGeom prst="rect">
            <a:avLst/>
          </a:prstGeom>
          <a:noFill/>
          <a:ln/>
        </p:spPr>
        <p:txBody>
          <a:bodyPr wrap="none" lIns="0" tIns="0" rIns="0" bIns="0" rtlCol="0" anchor="t"/>
          <a:lstStyle/>
          <a:p>
            <a:pPr marL="0" indent="0" algn="ctr">
              <a:lnSpc>
                <a:spcPts val="2100"/>
              </a:lnSpc>
              <a:buNone/>
            </a:pPr>
            <a:r>
              <a:rPr lang="en-US" sz="2100" dirty="0">
                <a:solidFill>
                  <a:srgbClr val="CFCBBF"/>
                </a:solidFill>
                <a:latin typeface="Prata" pitchFamily="34" charset="0"/>
                <a:ea typeface="Prata" pitchFamily="34" charset="-122"/>
                <a:cs typeface="Prata" pitchFamily="34" charset="-120"/>
              </a:rPr>
              <a:t>1</a:t>
            </a:r>
            <a:endParaRPr lang="en-US" sz="2100" dirty="0"/>
          </a:p>
        </p:txBody>
      </p:sp>
      <p:sp>
        <p:nvSpPr>
          <p:cNvPr id="8" name="Text 5"/>
          <p:cNvSpPr/>
          <p:nvPr/>
        </p:nvSpPr>
        <p:spPr>
          <a:xfrm>
            <a:off x="1890236" y="2071807"/>
            <a:ext cx="2250281" cy="281226"/>
          </a:xfrm>
          <a:prstGeom prst="rect">
            <a:avLst/>
          </a:prstGeom>
          <a:noFill/>
          <a:ln/>
        </p:spPr>
        <p:txBody>
          <a:bodyPr wrap="none" lIns="0" tIns="0" rIns="0" bIns="0" rtlCol="0" anchor="t"/>
          <a:lstStyle/>
          <a:p>
            <a:pPr marL="0" indent="0" algn="l">
              <a:lnSpc>
                <a:spcPts val="2200"/>
              </a:lnSpc>
              <a:buNone/>
            </a:pPr>
            <a:r>
              <a:rPr lang="en-US" sz="1750" dirty="0">
                <a:solidFill>
                  <a:srgbClr val="CFCBBF"/>
                </a:solidFill>
                <a:latin typeface="Prata" pitchFamily="34" charset="0"/>
                <a:ea typeface="Prata" pitchFamily="34" charset="-122"/>
                <a:cs typeface="Prata" pitchFamily="34" charset="-120"/>
              </a:rPr>
              <a:t>Strong Passwords</a:t>
            </a:r>
            <a:endParaRPr lang="en-US" sz="1750" dirty="0"/>
          </a:p>
        </p:txBody>
      </p:sp>
      <p:sp>
        <p:nvSpPr>
          <p:cNvPr id="9" name="Text 6"/>
          <p:cNvSpPr/>
          <p:nvPr/>
        </p:nvSpPr>
        <p:spPr>
          <a:xfrm>
            <a:off x="1890236" y="2461022"/>
            <a:ext cx="6623685" cy="576024"/>
          </a:xfrm>
          <a:prstGeom prst="rect">
            <a:avLst/>
          </a:prstGeom>
          <a:noFill/>
          <a:ln/>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Use unique and strong passwords for each account and consider using a password manager.</a:t>
            </a:r>
            <a:endParaRPr lang="en-US" sz="1400" dirty="0"/>
          </a:p>
        </p:txBody>
      </p:sp>
      <p:sp>
        <p:nvSpPr>
          <p:cNvPr id="10" name="Shape 7"/>
          <p:cNvSpPr/>
          <p:nvPr/>
        </p:nvSpPr>
        <p:spPr>
          <a:xfrm>
            <a:off x="1079778" y="3790712"/>
            <a:ext cx="630079" cy="22860"/>
          </a:xfrm>
          <a:prstGeom prst="roundRect">
            <a:avLst>
              <a:gd name="adj" fmla="val 118127"/>
            </a:avLst>
          </a:prstGeom>
          <a:solidFill>
            <a:srgbClr val="535455"/>
          </a:solidFill>
          <a:ln/>
        </p:spPr>
      </p:sp>
      <p:sp>
        <p:nvSpPr>
          <p:cNvPr id="11" name="Shape 8"/>
          <p:cNvSpPr/>
          <p:nvPr/>
        </p:nvSpPr>
        <p:spPr>
          <a:xfrm>
            <a:off x="697587" y="3599617"/>
            <a:ext cx="405051" cy="405051"/>
          </a:xfrm>
          <a:prstGeom prst="roundRect">
            <a:avLst>
              <a:gd name="adj" fmla="val 6667"/>
            </a:avLst>
          </a:prstGeom>
          <a:solidFill>
            <a:srgbClr val="3A3B3C"/>
          </a:solidFill>
          <a:ln/>
        </p:spPr>
      </p:sp>
      <p:sp>
        <p:nvSpPr>
          <p:cNvPr id="12" name="Text 9"/>
          <p:cNvSpPr/>
          <p:nvPr/>
        </p:nvSpPr>
        <p:spPr>
          <a:xfrm>
            <a:off x="817364" y="3667125"/>
            <a:ext cx="165497" cy="270034"/>
          </a:xfrm>
          <a:prstGeom prst="rect">
            <a:avLst/>
          </a:prstGeom>
          <a:noFill/>
          <a:ln/>
        </p:spPr>
        <p:txBody>
          <a:bodyPr wrap="none" lIns="0" tIns="0" rIns="0" bIns="0" rtlCol="0" anchor="t"/>
          <a:lstStyle/>
          <a:p>
            <a:pPr marL="0" indent="0" algn="ctr">
              <a:lnSpc>
                <a:spcPts val="2100"/>
              </a:lnSpc>
              <a:buNone/>
            </a:pPr>
            <a:r>
              <a:rPr lang="en-US" sz="2100" dirty="0">
                <a:solidFill>
                  <a:srgbClr val="CFCBBF"/>
                </a:solidFill>
                <a:latin typeface="Prata" pitchFamily="34" charset="0"/>
                <a:ea typeface="Prata" pitchFamily="34" charset="-122"/>
                <a:cs typeface="Prata" pitchFamily="34" charset="-120"/>
              </a:rPr>
              <a:t>2</a:t>
            </a:r>
            <a:endParaRPr lang="en-US" sz="2100" dirty="0"/>
          </a:p>
        </p:txBody>
      </p:sp>
      <p:sp>
        <p:nvSpPr>
          <p:cNvPr id="13" name="Text 10"/>
          <p:cNvSpPr/>
          <p:nvPr/>
        </p:nvSpPr>
        <p:spPr>
          <a:xfrm>
            <a:off x="1890236" y="3577114"/>
            <a:ext cx="3526869" cy="281226"/>
          </a:xfrm>
          <a:prstGeom prst="rect">
            <a:avLst/>
          </a:prstGeom>
          <a:noFill/>
          <a:ln/>
        </p:spPr>
        <p:txBody>
          <a:bodyPr wrap="none" lIns="0" tIns="0" rIns="0" bIns="0" rtlCol="0" anchor="t"/>
          <a:lstStyle/>
          <a:p>
            <a:pPr marL="0" indent="0" algn="l">
              <a:lnSpc>
                <a:spcPts val="2200"/>
              </a:lnSpc>
              <a:buNone/>
            </a:pPr>
            <a:r>
              <a:rPr lang="en-US" sz="1750" dirty="0">
                <a:solidFill>
                  <a:srgbClr val="CFCBBF"/>
                </a:solidFill>
                <a:latin typeface="Prata" pitchFamily="34" charset="0"/>
                <a:ea typeface="Prata" pitchFamily="34" charset="-122"/>
                <a:cs typeface="Prata" pitchFamily="34" charset="-120"/>
              </a:rPr>
              <a:t>Two-Factor Authentication (2FA)</a:t>
            </a:r>
            <a:endParaRPr lang="en-US" sz="1750" dirty="0"/>
          </a:p>
        </p:txBody>
      </p:sp>
      <p:sp>
        <p:nvSpPr>
          <p:cNvPr id="14" name="Text 11"/>
          <p:cNvSpPr/>
          <p:nvPr/>
        </p:nvSpPr>
        <p:spPr>
          <a:xfrm>
            <a:off x="1890236" y="3966329"/>
            <a:ext cx="6623685" cy="576024"/>
          </a:xfrm>
          <a:prstGeom prst="rect">
            <a:avLst/>
          </a:prstGeom>
          <a:noFill/>
          <a:ln/>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Enable 2FA on all important accounts, which requires an additional code sent to your phone or email.</a:t>
            </a:r>
            <a:endParaRPr lang="en-US" sz="1400" dirty="0"/>
          </a:p>
        </p:txBody>
      </p:sp>
      <p:sp>
        <p:nvSpPr>
          <p:cNvPr id="15" name="Shape 12"/>
          <p:cNvSpPr/>
          <p:nvPr/>
        </p:nvSpPr>
        <p:spPr>
          <a:xfrm>
            <a:off x="1079778" y="5296019"/>
            <a:ext cx="630079" cy="22860"/>
          </a:xfrm>
          <a:prstGeom prst="roundRect">
            <a:avLst>
              <a:gd name="adj" fmla="val 118127"/>
            </a:avLst>
          </a:prstGeom>
          <a:solidFill>
            <a:srgbClr val="535455"/>
          </a:solidFill>
          <a:ln/>
        </p:spPr>
      </p:sp>
      <p:sp>
        <p:nvSpPr>
          <p:cNvPr id="16" name="Shape 13"/>
          <p:cNvSpPr/>
          <p:nvPr/>
        </p:nvSpPr>
        <p:spPr>
          <a:xfrm>
            <a:off x="697587" y="5104924"/>
            <a:ext cx="405051" cy="405051"/>
          </a:xfrm>
          <a:prstGeom prst="roundRect">
            <a:avLst>
              <a:gd name="adj" fmla="val 6667"/>
            </a:avLst>
          </a:prstGeom>
          <a:solidFill>
            <a:srgbClr val="3A3B3C"/>
          </a:solidFill>
          <a:ln/>
        </p:spPr>
      </p:sp>
      <p:sp>
        <p:nvSpPr>
          <p:cNvPr id="17" name="Text 14"/>
          <p:cNvSpPr/>
          <p:nvPr/>
        </p:nvSpPr>
        <p:spPr>
          <a:xfrm>
            <a:off x="816412" y="5172432"/>
            <a:ext cx="167402" cy="270034"/>
          </a:xfrm>
          <a:prstGeom prst="rect">
            <a:avLst/>
          </a:prstGeom>
          <a:noFill/>
          <a:ln/>
        </p:spPr>
        <p:txBody>
          <a:bodyPr wrap="none" lIns="0" tIns="0" rIns="0" bIns="0" rtlCol="0" anchor="t"/>
          <a:lstStyle/>
          <a:p>
            <a:pPr marL="0" indent="0" algn="ctr">
              <a:lnSpc>
                <a:spcPts val="2100"/>
              </a:lnSpc>
              <a:buNone/>
            </a:pPr>
            <a:r>
              <a:rPr lang="en-US" sz="2100" dirty="0">
                <a:solidFill>
                  <a:srgbClr val="CFCBBF"/>
                </a:solidFill>
                <a:latin typeface="Prata" pitchFamily="34" charset="0"/>
                <a:ea typeface="Prata" pitchFamily="34" charset="-122"/>
                <a:cs typeface="Prata" pitchFamily="34" charset="-120"/>
              </a:rPr>
              <a:t>3</a:t>
            </a:r>
            <a:endParaRPr lang="en-US" sz="2100" dirty="0"/>
          </a:p>
        </p:txBody>
      </p:sp>
      <p:sp>
        <p:nvSpPr>
          <p:cNvPr id="18" name="Text 15"/>
          <p:cNvSpPr/>
          <p:nvPr/>
        </p:nvSpPr>
        <p:spPr>
          <a:xfrm>
            <a:off x="1890236" y="5082421"/>
            <a:ext cx="2250281" cy="281226"/>
          </a:xfrm>
          <a:prstGeom prst="rect">
            <a:avLst/>
          </a:prstGeom>
          <a:noFill/>
          <a:ln/>
        </p:spPr>
        <p:txBody>
          <a:bodyPr wrap="none" lIns="0" tIns="0" rIns="0" bIns="0" rtlCol="0" anchor="t"/>
          <a:lstStyle/>
          <a:p>
            <a:pPr marL="0" indent="0" algn="l">
              <a:lnSpc>
                <a:spcPts val="2200"/>
              </a:lnSpc>
              <a:buNone/>
            </a:pPr>
            <a:r>
              <a:rPr lang="en-US" sz="1750" dirty="0">
                <a:solidFill>
                  <a:srgbClr val="CFCBBF"/>
                </a:solidFill>
                <a:latin typeface="Prata" pitchFamily="34" charset="0"/>
                <a:ea typeface="Prata" pitchFamily="34" charset="-122"/>
                <a:cs typeface="Prata" pitchFamily="34" charset="-120"/>
              </a:rPr>
              <a:t>Security Software</a:t>
            </a:r>
            <a:endParaRPr lang="en-US" sz="1750" dirty="0"/>
          </a:p>
        </p:txBody>
      </p:sp>
      <p:sp>
        <p:nvSpPr>
          <p:cNvPr id="19" name="Text 16"/>
          <p:cNvSpPr/>
          <p:nvPr/>
        </p:nvSpPr>
        <p:spPr>
          <a:xfrm>
            <a:off x="1890236" y="5471636"/>
            <a:ext cx="6623685" cy="576024"/>
          </a:xfrm>
          <a:prstGeom prst="rect">
            <a:avLst/>
          </a:prstGeom>
          <a:noFill/>
          <a:ln/>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Install and update antivirus software and firewall on your devices to protect against malicious threats.</a:t>
            </a:r>
            <a:endParaRPr lang="en-US" sz="1400" dirty="0"/>
          </a:p>
        </p:txBody>
      </p:sp>
      <p:sp>
        <p:nvSpPr>
          <p:cNvPr id="20" name="Shape 17"/>
          <p:cNvSpPr/>
          <p:nvPr/>
        </p:nvSpPr>
        <p:spPr>
          <a:xfrm>
            <a:off x="1079778" y="6801326"/>
            <a:ext cx="630079" cy="22860"/>
          </a:xfrm>
          <a:prstGeom prst="roundRect">
            <a:avLst>
              <a:gd name="adj" fmla="val 118127"/>
            </a:avLst>
          </a:prstGeom>
          <a:solidFill>
            <a:srgbClr val="535455"/>
          </a:solidFill>
          <a:ln/>
        </p:spPr>
      </p:sp>
      <p:sp>
        <p:nvSpPr>
          <p:cNvPr id="21" name="Shape 18"/>
          <p:cNvSpPr/>
          <p:nvPr/>
        </p:nvSpPr>
        <p:spPr>
          <a:xfrm>
            <a:off x="697587" y="6610231"/>
            <a:ext cx="405051" cy="405051"/>
          </a:xfrm>
          <a:prstGeom prst="roundRect">
            <a:avLst>
              <a:gd name="adj" fmla="val 6667"/>
            </a:avLst>
          </a:prstGeom>
          <a:solidFill>
            <a:srgbClr val="3A3B3C"/>
          </a:solidFill>
          <a:ln/>
        </p:spPr>
      </p:sp>
      <p:sp>
        <p:nvSpPr>
          <p:cNvPr id="22" name="Text 19"/>
          <p:cNvSpPr/>
          <p:nvPr/>
        </p:nvSpPr>
        <p:spPr>
          <a:xfrm>
            <a:off x="821055" y="6677739"/>
            <a:ext cx="157996" cy="270034"/>
          </a:xfrm>
          <a:prstGeom prst="rect">
            <a:avLst/>
          </a:prstGeom>
          <a:noFill/>
          <a:ln/>
        </p:spPr>
        <p:txBody>
          <a:bodyPr wrap="none" lIns="0" tIns="0" rIns="0" bIns="0" rtlCol="0" anchor="t"/>
          <a:lstStyle/>
          <a:p>
            <a:pPr marL="0" indent="0" algn="ctr">
              <a:lnSpc>
                <a:spcPts val="2100"/>
              </a:lnSpc>
              <a:buNone/>
            </a:pPr>
            <a:r>
              <a:rPr lang="en-US" sz="2100" dirty="0">
                <a:solidFill>
                  <a:srgbClr val="CFCBBF"/>
                </a:solidFill>
                <a:latin typeface="Prata" pitchFamily="34" charset="0"/>
                <a:ea typeface="Prata" pitchFamily="34" charset="-122"/>
                <a:cs typeface="Prata" pitchFamily="34" charset="-120"/>
              </a:rPr>
              <a:t>4</a:t>
            </a:r>
            <a:endParaRPr lang="en-US" sz="2100" dirty="0"/>
          </a:p>
        </p:txBody>
      </p:sp>
      <p:sp>
        <p:nvSpPr>
          <p:cNvPr id="23" name="Text 20"/>
          <p:cNvSpPr/>
          <p:nvPr/>
        </p:nvSpPr>
        <p:spPr>
          <a:xfrm>
            <a:off x="1890236" y="6587728"/>
            <a:ext cx="2250281" cy="281226"/>
          </a:xfrm>
          <a:prstGeom prst="rect">
            <a:avLst/>
          </a:prstGeom>
          <a:noFill/>
          <a:ln/>
        </p:spPr>
        <p:txBody>
          <a:bodyPr wrap="none" lIns="0" tIns="0" rIns="0" bIns="0" rtlCol="0" anchor="t"/>
          <a:lstStyle/>
          <a:p>
            <a:pPr marL="0" indent="0" algn="l">
              <a:lnSpc>
                <a:spcPts val="2200"/>
              </a:lnSpc>
              <a:buNone/>
            </a:pPr>
            <a:r>
              <a:rPr lang="en-US" sz="1750" dirty="0">
                <a:solidFill>
                  <a:srgbClr val="CFCBBF"/>
                </a:solidFill>
                <a:latin typeface="Prata" pitchFamily="34" charset="0"/>
                <a:ea typeface="Prata" pitchFamily="34" charset="-122"/>
                <a:cs typeface="Prata" pitchFamily="34" charset="-120"/>
              </a:rPr>
              <a:t>Employee Training</a:t>
            </a:r>
            <a:endParaRPr lang="en-US" sz="1750" dirty="0"/>
          </a:p>
        </p:txBody>
      </p:sp>
      <p:sp>
        <p:nvSpPr>
          <p:cNvPr id="24" name="Text 21"/>
          <p:cNvSpPr/>
          <p:nvPr/>
        </p:nvSpPr>
        <p:spPr>
          <a:xfrm>
            <a:off x="1890236" y="6976943"/>
            <a:ext cx="6623685" cy="576024"/>
          </a:xfrm>
          <a:prstGeom prst="rect">
            <a:avLst/>
          </a:prstGeom>
          <a:noFill/>
          <a:ln/>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Train employees on how to recognize and avoid phishing attacks, as well as proper cybersecurity best practices.</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28412" y="494109"/>
            <a:ext cx="7887176" cy="1122045"/>
          </a:xfrm>
          <a:prstGeom prst="rect">
            <a:avLst/>
          </a:prstGeom>
          <a:noFill/>
          <a:ln/>
        </p:spPr>
        <p:txBody>
          <a:bodyPr wrap="square" lIns="0" tIns="0" rIns="0" bIns="0" rtlCol="0" anchor="t"/>
          <a:lstStyle/>
          <a:p>
            <a:pPr marL="0" indent="0">
              <a:lnSpc>
                <a:spcPts val="4400"/>
              </a:lnSpc>
              <a:buNone/>
            </a:pPr>
            <a:r>
              <a:rPr lang="en-US" sz="3500" dirty="0">
                <a:solidFill>
                  <a:srgbClr val="F2E782"/>
                </a:solidFill>
                <a:latin typeface="Prata" pitchFamily="34" charset="0"/>
                <a:ea typeface="Prata" pitchFamily="34" charset="-122"/>
                <a:cs typeface="Prata" pitchFamily="34" charset="-120"/>
              </a:rPr>
              <a:t>Reporting Suspected Phishing Attempts</a:t>
            </a:r>
            <a:endParaRPr lang="en-US" sz="3500" dirty="0"/>
          </a:p>
        </p:txBody>
      </p:sp>
      <p:pic>
        <p:nvPicPr>
          <p:cNvPr id="4" name="Image 1" descr="preencoded.png"/>
          <p:cNvPicPr>
            <a:picLocks noChangeAspect="1"/>
          </p:cNvPicPr>
          <p:nvPr/>
        </p:nvPicPr>
        <p:blipFill>
          <a:blip r:embed="rId4"/>
          <a:stretch>
            <a:fillRect/>
          </a:stretch>
        </p:blipFill>
        <p:spPr>
          <a:xfrm>
            <a:off x="628412" y="1885474"/>
            <a:ext cx="448866" cy="448866"/>
          </a:xfrm>
          <a:prstGeom prst="rect">
            <a:avLst/>
          </a:prstGeom>
        </p:spPr>
      </p:pic>
      <p:sp>
        <p:nvSpPr>
          <p:cNvPr id="5" name="Text 1"/>
          <p:cNvSpPr/>
          <p:nvPr/>
        </p:nvSpPr>
        <p:spPr>
          <a:xfrm>
            <a:off x="628412" y="2513886"/>
            <a:ext cx="3231952" cy="280511"/>
          </a:xfrm>
          <a:prstGeom prst="rect">
            <a:avLst/>
          </a:prstGeom>
          <a:noFill/>
          <a:ln/>
        </p:spPr>
        <p:txBody>
          <a:bodyPr wrap="none" lIns="0" tIns="0" rIns="0" bIns="0" rtlCol="0" anchor="t"/>
          <a:lstStyle/>
          <a:p>
            <a:pPr marL="0" indent="0" algn="l">
              <a:lnSpc>
                <a:spcPts val="2200"/>
              </a:lnSpc>
              <a:buNone/>
            </a:pPr>
            <a:r>
              <a:rPr lang="en-US" sz="1750" dirty="0">
                <a:solidFill>
                  <a:srgbClr val="CFCBBF"/>
                </a:solidFill>
                <a:latin typeface="Prata" pitchFamily="34" charset="0"/>
                <a:ea typeface="Prata" pitchFamily="34" charset="-122"/>
                <a:cs typeface="Prata" pitchFamily="34" charset="-120"/>
              </a:rPr>
              <a:t>Report to Your Email Provider</a:t>
            </a:r>
            <a:endParaRPr lang="en-US" sz="1750" dirty="0"/>
          </a:p>
        </p:txBody>
      </p:sp>
      <p:sp>
        <p:nvSpPr>
          <p:cNvPr id="6" name="Text 2"/>
          <p:cNvSpPr/>
          <p:nvPr/>
        </p:nvSpPr>
        <p:spPr>
          <a:xfrm>
            <a:off x="628412" y="2902029"/>
            <a:ext cx="7887176" cy="574358"/>
          </a:xfrm>
          <a:prstGeom prst="rect">
            <a:avLst/>
          </a:prstGeom>
          <a:noFill/>
          <a:ln/>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Forward suspicious emails to your email provider, as they can help identify and block phishing scams.</a:t>
            </a:r>
            <a:endParaRPr lang="en-US" sz="1400" dirty="0"/>
          </a:p>
        </p:txBody>
      </p:sp>
      <p:pic>
        <p:nvPicPr>
          <p:cNvPr id="7" name="Image 2" descr="preencoded.png"/>
          <p:cNvPicPr>
            <a:picLocks noChangeAspect="1"/>
          </p:cNvPicPr>
          <p:nvPr/>
        </p:nvPicPr>
        <p:blipFill>
          <a:blip r:embed="rId5"/>
          <a:stretch>
            <a:fillRect/>
          </a:stretch>
        </p:blipFill>
        <p:spPr>
          <a:xfrm>
            <a:off x="628412" y="4015026"/>
            <a:ext cx="448866" cy="448866"/>
          </a:xfrm>
          <a:prstGeom prst="rect">
            <a:avLst/>
          </a:prstGeom>
        </p:spPr>
      </p:pic>
      <p:sp>
        <p:nvSpPr>
          <p:cNvPr id="8" name="Text 3"/>
          <p:cNvSpPr/>
          <p:nvPr/>
        </p:nvSpPr>
        <p:spPr>
          <a:xfrm>
            <a:off x="628412" y="4643438"/>
            <a:ext cx="4600099" cy="280511"/>
          </a:xfrm>
          <a:prstGeom prst="rect">
            <a:avLst/>
          </a:prstGeom>
          <a:noFill/>
          <a:ln/>
        </p:spPr>
        <p:txBody>
          <a:bodyPr wrap="none" lIns="0" tIns="0" rIns="0" bIns="0" rtlCol="0" anchor="t"/>
          <a:lstStyle/>
          <a:p>
            <a:pPr marL="0" indent="0" algn="l">
              <a:lnSpc>
                <a:spcPts val="2200"/>
              </a:lnSpc>
              <a:buNone/>
            </a:pPr>
            <a:r>
              <a:rPr lang="en-US" sz="1750" dirty="0">
                <a:solidFill>
                  <a:srgbClr val="CFCBBF"/>
                </a:solidFill>
                <a:latin typeface="Prata" pitchFamily="34" charset="0"/>
                <a:ea typeface="Prata" pitchFamily="34" charset="-122"/>
                <a:cs typeface="Prata" pitchFamily="34" charset="-120"/>
              </a:rPr>
              <a:t>Contact Your Organization's Security Team</a:t>
            </a:r>
            <a:endParaRPr lang="en-US" sz="1750" dirty="0"/>
          </a:p>
        </p:txBody>
      </p:sp>
      <p:sp>
        <p:nvSpPr>
          <p:cNvPr id="9" name="Text 4"/>
          <p:cNvSpPr/>
          <p:nvPr/>
        </p:nvSpPr>
        <p:spPr>
          <a:xfrm>
            <a:off x="628412" y="5031581"/>
            <a:ext cx="7887176" cy="574358"/>
          </a:xfrm>
          <a:prstGeom prst="rect">
            <a:avLst/>
          </a:prstGeom>
          <a:noFill/>
          <a:ln/>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If you work for an organization, report any suspected phishing attempts to your security team immediately.</a:t>
            </a:r>
            <a:endParaRPr lang="en-US" sz="1400" dirty="0"/>
          </a:p>
        </p:txBody>
      </p:sp>
      <p:pic>
        <p:nvPicPr>
          <p:cNvPr id="10" name="Image 3" descr="preencoded.png"/>
          <p:cNvPicPr>
            <a:picLocks noChangeAspect="1"/>
          </p:cNvPicPr>
          <p:nvPr/>
        </p:nvPicPr>
        <p:blipFill>
          <a:blip r:embed="rId6"/>
          <a:stretch>
            <a:fillRect/>
          </a:stretch>
        </p:blipFill>
        <p:spPr>
          <a:xfrm>
            <a:off x="628412" y="6144578"/>
            <a:ext cx="448866" cy="448866"/>
          </a:xfrm>
          <a:prstGeom prst="rect">
            <a:avLst/>
          </a:prstGeom>
        </p:spPr>
      </p:pic>
      <p:sp>
        <p:nvSpPr>
          <p:cNvPr id="11" name="Text 5"/>
          <p:cNvSpPr/>
          <p:nvPr/>
        </p:nvSpPr>
        <p:spPr>
          <a:xfrm>
            <a:off x="628412" y="6772989"/>
            <a:ext cx="2986564" cy="280511"/>
          </a:xfrm>
          <a:prstGeom prst="rect">
            <a:avLst/>
          </a:prstGeom>
          <a:noFill/>
          <a:ln/>
        </p:spPr>
        <p:txBody>
          <a:bodyPr wrap="none" lIns="0" tIns="0" rIns="0" bIns="0" rtlCol="0" anchor="t"/>
          <a:lstStyle/>
          <a:p>
            <a:pPr marL="0" indent="0" algn="l">
              <a:lnSpc>
                <a:spcPts val="2200"/>
              </a:lnSpc>
              <a:buNone/>
            </a:pPr>
            <a:r>
              <a:rPr lang="en-US" sz="1750" dirty="0">
                <a:solidFill>
                  <a:srgbClr val="CFCBBF"/>
                </a:solidFill>
                <a:latin typeface="Prata" pitchFamily="34" charset="0"/>
                <a:ea typeface="Prata" pitchFamily="34" charset="-122"/>
                <a:cs typeface="Prata" pitchFamily="34" charset="-120"/>
              </a:rPr>
              <a:t>Report to Law Enforcement</a:t>
            </a:r>
            <a:endParaRPr lang="en-US" sz="1750" dirty="0"/>
          </a:p>
        </p:txBody>
      </p:sp>
      <p:sp>
        <p:nvSpPr>
          <p:cNvPr id="12" name="Text 6"/>
          <p:cNvSpPr/>
          <p:nvPr/>
        </p:nvSpPr>
        <p:spPr>
          <a:xfrm>
            <a:off x="628412" y="7161133"/>
            <a:ext cx="7887176" cy="574358"/>
          </a:xfrm>
          <a:prstGeom prst="rect">
            <a:avLst/>
          </a:prstGeom>
          <a:noFill/>
          <a:ln/>
        </p:spPr>
        <p:txBody>
          <a:bodyPr wrap="square" lIns="0" tIns="0" rIns="0" bIns="0" rtlCol="0" anchor="t"/>
          <a:lstStyle/>
          <a:p>
            <a:pPr marL="0" indent="0" algn="l">
              <a:lnSpc>
                <a:spcPts val="2250"/>
              </a:lnSpc>
              <a:buNone/>
            </a:pPr>
            <a:r>
              <a:rPr lang="en-US" sz="1400" dirty="0">
                <a:solidFill>
                  <a:srgbClr val="CFCBBF"/>
                </a:solidFill>
                <a:latin typeface="Raleway" pitchFamily="34" charset="0"/>
                <a:ea typeface="Raleway" pitchFamily="34" charset="-122"/>
                <a:cs typeface="Raleway" pitchFamily="34" charset="-120"/>
              </a:rPr>
              <a:t>If you believe you've been a victim of a phishing attack, report the incident to the appropriate law enforcement agency.</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84013"/>
          </a:xfrm>
          <a:prstGeom prst="rect">
            <a:avLst/>
          </a:prstGeom>
        </p:spPr>
      </p:pic>
      <p:sp>
        <p:nvSpPr>
          <p:cNvPr id="3" name="Text 0"/>
          <p:cNvSpPr/>
          <p:nvPr/>
        </p:nvSpPr>
        <p:spPr>
          <a:xfrm>
            <a:off x="723543" y="3319463"/>
            <a:ext cx="9471779" cy="646033"/>
          </a:xfrm>
          <a:prstGeom prst="rect">
            <a:avLst/>
          </a:prstGeom>
          <a:noFill/>
          <a:ln/>
        </p:spPr>
        <p:txBody>
          <a:bodyPr wrap="none" lIns="0" tIns="0" rIns="0" bIns="0" rtlCol="0" anchor="t"/>
          <a:lstStyle/>
          <a:p>
            <a:pPr marL="0" indent="0">
              <a:lnSpc>
                <a:spcPts val="5050"/>
              </a:lnSpc>
              <a:buNone/>
            </a:pPr>
            <a:r>
              <a:rPr lang="en-US" sz="4050" dirty="0">
                <a:solidFill>
                  <a:srgbClr val="F2E782"/>
                </a:solidFill>
                <a:latin typeface="Prata" pitchFamily="34" charset="0"/>
                <a:ea typeface="Prata" pitchFamily="34" charset="-122"/>
                <a:cs typeface="Prata" pitchFamily="34" charset="-120"/>
              </a:rPr>
              <a:t>Best Practices for Phishing Prevention</a:t>
            </a:r>
            <a:endParaRPr lang="en-US" sz="4050" dirty="0"/>
          </a:p>
        </p:txBody>
      </p:sp>
      <p:sp>
        <p:nvSpPr>
          <p:cNvPr id="4" name="Shape 1"/>
          <p:cNvSpPr/>
          <p:nvPr/>
        </p:nvSpPr>
        <p:spPr>
          <a:xfrm>
            <a:off x="723543" y="4508063"/>
            <a:ext cx="465058" cy="465058"/>
          </a:xfrm>
          <a:prstGeom prst="roundRect">
            <a:avLst>
              <a:gd name="adj" fmla="val 6668"/>
            </a:avLst>
          </a:prstGeom>
          <a:solidFill>
            <a:srgbClr val="3A3B3C"/>
          </a:solidFill>
          <a:ln/>
        </p:spPr>
      </p:sp>
      <p:sp>
        <p:nvSpPr>
          <p:cNvPr id="5" name="Text 2"/>
          <p:cNvSpPr/>
          <p:nvPr/>
        </p:nvSpPr>
        <p:spPr>
          <a:xfrm>
            <a:off x="902494" y="4585573"/>
            <a:ext cx="107037" cy="310039"/>
          </a:xfrm>
          <a:prstGeom prst="rect">
            <a:avLst/>
          </a:prstGeom>
          <a:noFill/>
          <a:ln/>
        </p:spPr>
        <p:txBody>
          <a:bodyPr wrap="none" lIns="0" tIns="0" rIns="0" bIns="0" rtlCol="0" anchor="t"/>
          <a:lstStyle/>
          <a:p>
            <a:pPr marL="0" indent="0" algn="ctr">
              <a:lnSpc>
                <a:spcPts val="2400"/>
              </a:lnSpc>
              <a:buNone/>
            </a:pPr>
            <a:r>
              <a:rPr lang="en-US" sz="2400" dirty="0">
                <a:solidFill>
                  <a:srgbClr val="CFCBBF"/>
                </a:solidFill>
                <a:latin typeface="Prata" pitchFamily="34" charset="0"/>
                <a:ea typeface="Prata" pitchFamily="34" charset="-122"/>
                <a:cs typeface="Prata" pitchFamily="34" charset="-120"/>
              </a:rPr>
              <a:t>1</a:t>
            </a:r>
            <a:endParaRPr lang="en-US" sz="2400" dirty="0"/>
          </a:p>
        </p:txBody>
      </p:sp>
      <p:sp>
        <p:nvSpPr>
          <p:cNvPr id="6" name="Text 3"/>
          <p:cNvSpPr/>
          <p:nvPr/>
        </p:nvSpPr>
        <p:spPr>
          <a:xfrm>
            <a:off x="1395293" y="4508063"/>
            <a:ext cx="2584013" cy="322898"/>
          </a:xfrm>
          <a:prstGeom prst="rect">
            <a:avLst/>
          </a:prstGeom>
          <a:noFill/>
          <a:ln/>
        </p:spPr>
        <p:txBody>
          <a:bodyPr wrap="none" lIns="0" tIns="0" rIns="0" bIns="0" rtlCol="0" anchor="t"/>
          <a:lstStyle/>
          <a:p>
            <a:pPr marL="0" indent="0">
              <a:lnSpc>
                <a:spcPts val="2500"/>
              </a:lnSpc>
              <a:buNone/>
            </a:pPr>
            <a:r>
              <a:rPr lang="en-US" sz="2000" dirty="0">
                <a:solidFill>
                  <a:srgbClr val="CFCBBF"/>
                </a:solidFill>
                <a:latin typeface="Prata" pitchFamily="34" charset="0"/>
                <a:ea typeface="Prata" pitchFamily="34" charset="-122"/>
                <a:cs typeface="Prata" pitchFamily="34" charset="-120"/>
              </a:rPr>
              <a:t>Hover Over Links</a:t>
            </a:r>
            <a:endParaRPr lang="en-US" sz="2000" dirty="0"/>
          </a:p>
        </p:txBody>
      </p:sp>
      <p:sp>
        <p:nvSpPr>
          <p:cNvPr id="7" name="Text 4"/>
          <p:cNvSpPr/>
          <p:nvPr/>
        </p:nvSpPr>
        <p:spPr>
          <a:xfrm>
            <a:off x="1395293" y="4954905"/>
            <a:ext cx="5816560" cy="661273"/>
          </a:xfrm>
          <a:prstGeom prst="rect">
            <a:avLst/>
          </a:prstGeom>
          <a:noFill/>
          <a:ln/>
        </p:spPr>
        <p:txBody>
          <a:bodyPr wrap="square" lIns="0" tIns="0" rIns="0" bIns="0" rtlCol="0" anchor="t"/>
          <a:lstStyle/>
          <a:p>
            <a:pPr marL="0" indent="0">
              <a:lnSpc>
                <a:spcPts val="2600"/>
              </a:lnSpc>
              <a:buNone/>
            </a:pPr>
            <a:r>
              <a:rPr lang="en-US" sz="1600" dirty="0">
                <a:solidFill>
                  <a:srgbClr val="CFCBBF"/>
                </a:solidFill>
                <a:latin typeface="Raleway" pitchFamily="34" charset="0"/>
                <a:ea typeface="Raleway" pitchFamily="34" charset="-122"/>
                <a:cs typeface="Raleway" pitchFamily="34" charset="-120"/>
              </a:rPr>
              <a:t>Before clicking on any link in an email or message, hover your mouse over it to see the actual URL.</a:t>
            </a:r>
            <a:endParaRPr lang="en-US" sz="1600" dirty="0"/>
          </a:p>
        </p:txBody>
      </p:sp>
      <p:sp>
        <p:nvSpPr>
          <p:cNvPr id="8" name="Shape 5"/>
          <p:cNvSpPr/>
          <p:nvPr/>
        </p:nvSpPr>
        <p:spPr>
          <a:xfrm>
            <a:off x="7418546" y="4508063"/>
            <a:ext cx="465058" cy="465058"/>
          </a:xfrm>
          <a:prstGeom prst="roundRect">
            <a:avLst>
              <a:gd name="adj" fmla="val 6668"/>
            </a:avLst>
          </a:prstGeom>
          <a:solidFill>
            <a:srgbClr val="3A3B3C"/>
          </a:solidFill>
          <a:ln/>
        </p:spPr>
      </p:sp>
      <p:sp>
        <p:nvSpPr>
          <p:cNvPr id="9" name="Text 6"/>
          <p:cNvSpPr/>
          <p:nvPr/>
        </p:nvSpPr>
        <p:spPr>
          <a:xfrm>
            <a:off x="7555944" y="4585573"/>
            <a:ext cx="190143" cy="310039"/>
          </a:xfrm>
          <a:prstGeom prst="rect">
            <a:avLst/>
          </a:prstGeom>
          <a:noFill/>
          <a:ln/>
        </p:spPr>
        <p:txBody>
          <a:bodyPr wrap="none" lIns="0" tIns="0" rIns="0" bIns="0" rtlCol="0" anchor="t"/>
          <a:lstStyle/>
          <a:p>
            <a:pPr marL="0" indent="0" algn="ctr">
              <a:lnSpc>
                <a:spcPts val="2400"/>
              </a:lnSpc>
              <a:buNone/>
            </a:pPr>
            <a:r>
              <a:rPr lang="en-US" sz="2400" dirty="0">
                <a:solidFill>
                  <a:srgbClr val="CFCBBF"/>
                </a:solidFill>
                <a:latin typeface="Prata" pitchFamily="34" charset="0"/>
                <a:ea typeface="Prata" pitchFamily="34" charset="-122"/>
                <a:cs typeface="Prata" pitchFamily="34" charset="-120"/>
              </a:rPr>
              <a:t>2</a:t>
            </a:r>
            <a:endParaRPr lang="en-US" sz="2400" dirty="0"/>
          </a:p>
        </p:txBody>
      </p:sp>
      <p:sp>
        <p:nvSpPr>
          <p:cNvPr id="10" name="Text 7"/>
          <p:cNvSpPr/>
          <p:nvPr/>
        </p:nvSpPr>
        <p:spPr>
          <a:xfrm>
            <a:off x="8090297" y="4508063"/>
            <a:ext cx="2711053" cy="322898"/>
          </a:xfrm>
          <a:prstGeom prst="rect">
            <a:avLst/>
          </a:prstGeom>
          <a:noFill/>
          <a:ln/>
        </p:spPr>
        <p:txBody>
          <a:bodyPr wrap="none" lIns="0" tIns="0" rIns="0" bIns="0" rtlCol="0" anchor="t"/>
          <a:lstStyle/>
          <a:p>
            <a:pPr marL="0" indent="0">
              <a:lnSpc>
                <a:spcPts val="2500"/>
              </a:lnSpc>
              <a:buNone/>
            </a:pPr>
            <a:r>
              <a:rPr lang="en-US" sz="2000" dirty="0">
                <a:solidFill>
                  <a:srgbClr val="CFCBBF"/>
                </a:solidFill>
                <a:latin typeface="Prata" pitchFamily="34" charset="0"/>
                <a:ea typeface="Prata" pitchFamily="34" charset="-122"/>
                <a:cs typeface="Prata" pitchFamily="34" charset="-120"/>
              </a:rPr>
              <a:t>Verify Sender Identity</a:t>
            </a:r>
            <a:endParaRPr lang="en-US" sz="2000" dirty="0"/>
          </a:p>
        </p:txBody>
      </p:sp>
      <p:sp>
        <p:nvSpPr>
          <p:cNvPr id="11" name="Text 8"/>
          <p:cNvSpPr/>
          <p:nvPr/>
        </p:nvSpPr>
        <p:spPr>
          <a:xfrm>
            <a:off x="8090297" y="4954905"/>
            <a:ext cx="5816560" cy="661273"/>
          </a:xfrm>
          <a:prstGeom prst="rect">
            <a:avLst/>
          </a:prstGeom>
          <a:noFill/>
          <a:ln/>
        </p:spPr>
        <p:txBody>
          <a:bodyPr wrap="square" lIns="0" tIns="0" rIns="0" bIns="0" rtlCol="0" anchor="t"/>
          <a:lstStyle/>
          <a:p>
            <a:pPr marL="0" indent="0">
              <a:lnSpc>
                <a:spcPts val="2600"/>
              </a:lnSpc>
              <a:buNone/>
            </a:pPr>
            <a:r>
              <a:rPr lang="en-US" sz="1600" dirty="0">
                <a:solidFill>
                  <a:srgbClr val="CFCBBF"/>
                </a:solidFill>
                <a:latin typeface="Raleway" pitchFamily="34" charset="0"/>
                <a:ea typeface="Raleway" pitchFamily="34" charset="-122"/>
                <a:cs typeface="Raleway" pitchFamily="34" charset="-120"/>
              </a:rPr>
              <a:t>Always double-check the sender's email address and confirm their identity before responding to any requests.</a:t>
            </a:r>
            <a:endParaRPr lang="en-US" sz="1600" dirty="0"/>
          </a:p>
        </p:txBody>
      </p:sp>
      <p:sp>
        <p:nvSpPr>
          <p:cNvPr id="12" name="Shape 9"/>
          <p:cNvSpPr/>
          <p:nvPr/>
        </p:nvSpPr>
        <p:spPr>
          <a:xfrm>
            <a:off x="723543" y="6055400"/>
            <a:ext cx="465058" cy="465058"/>
          </a:xfrm>
          <a:prstGeom prst="roundRect">
            <a:avLst>
              <a:gd name="adj" fmla="val 6668"/>
            </a:avLst>
          </a:prstGeom>
          <a:solidFill>
            <a:srgbClr val="3A3B3C"/>
          </a:solidFill>
          <a:ln/>
        </p:spPr>
      </p:sp>
      <p:sp>
        <p:nvSpPr>
          <p:cNvPr id="13" name="Text 10"/>
          <p:cNvSpPr/>
          <p:nvPr/>
        </p:nvSpPr>
        <p:spPr>
          <a:xfrm>
            <a:off x="859869" y="6132909"/>
            <a:ext cx="192286" cy="310039"/>
          </a:xfrm>
          <a:prstGeom prst="rect">
            <a:avLst/>
          </a:prstGeom>
          <a:noFill/>
          <a:ln/>
        </p:spPr>
        <p:txBody>
          <a:bodyPr wrap="none" lIns="0" tIns="0" rIns="0" bIns="0" rtlCol="0" anchor="t"/>
          <a:lstStyle/>
          <a:p>
            <a:pPr marL="0" indent="0" algn="ctr">
              <a:lnSpc>
                <a:spcPts val="2400"/>
              </a:lnSpc>
              <a:buNone/>
            </a:pPr>
            <a:r>
              <a:rPr lang="en-US" sz="2400" dirty="0">
                <a:solidFill>
                  <a:srgbClr val="CFCBBF"/>
                </a:solidFill>
                <a:latin typeface="Prata" pitchFamily="34" charset="0"/>
                <a:ea typeface="Prata" pitchFamily="34" charset="-122"/>
                <a:cs typeface="Prata" pitchFamily="34" charset="-120"/>
              </a:rPr>
              <a:t>3</a:t>
            </a:r>
            <a:endParaRPr lang="en-US" sz="2400" dirty="0"/>
          </a:p>
        </p:txBody>
      </p:sp>
      <p:sp>
        <p:nvSpPr>
          <p:cNvPr id="14" name="Text 11"/>
          <p:cNvSpPr/>
          <p:nvPr/>
        </p:nvSpPr>
        <p:spPr>
          <a:xfrm>
            <a:off x="1395293" y="6055400"/>
            <a:ext cx="2917746" cy="322898"/>
          </a:xfrm>
          <a:prstGeom prst="rect">
            <a:avLst/>
          </a:prstGeom>
          <a:noFill/>
          <a:ln/>
        </p:spPr>
        <p:txBody>
          <a:bodyPr wrap="none" lIns="0" tIns="0" rIns="0" bIns="0" rtlCol="0" anchor="t"/>
          <a:lstStyle/>
          <a:p>
            <a:pPr marL="0" indent="0">
              <a:lnSpc>
                <a:spcPts val="2500"/>
              </a:lnSpc>
              <a:buNone/>
            </a:pPr>
            <a:r>
              <a:rPr lang="en-US" sz="2000" dirty="0">
                <a:solidFill>
                  <a:srgbClr val="CFCBBF"/>
                </a:solidFill>
                <a:latin typeface="Prata" pitchFamily="34" charset="0"/>
                <a:ea typeface="Prata" pitchFamily="34" charset="-122"/>
                <a:cs typeface="Prata" pitchFamily="34" charset="-120"/>
              </a:rPr>
              <a:t>Be Cautious of Urgency</a:t>
            </a:r>
            <a:endParaRPr lang="en-US" sz="2000" dirty="0"/>
          </a:p>
        </p:txBody>
      </p:sp>
      <p:sp>
        <p:nvSpPr>
          <p:cNvPr id="15" name="Text 12"/>
          <p:cNvSpPr/>
          <p:nvPr/>
        </p:nvSpPr>
        <p:spPr>
          <a:xfrm>
            <a:off x="1395293" y="6502241"/>
            <a:ext cx="5816560" cy="991910"/>
          </a:xfrm>
          <a:prstGeom prst="rect">
            <a:avLst/>
          </a:prstGeom>
          <a:noFill/>
          <a:ln/>
        </p:spPr>
        <p:txBody>
          <a:bodyPr wrap="square" lIns="0" tIns="0" rIns="0" bIns="0" rtlCol="0" anchor="t"/>
          <a:lstStyle/>
          <a:p>
            <a:pPr marL="0" indent="0">
              <a:lnSpc>
                <a:spcPts val="2600"/>
              </a:lnSpc>
              <a:buNone/>
            </a:pPr>
            <a:r>
              <a:rPr lang="en-US" sz="1600" dirty="0">
                <a:solidFill>
                  <a:srgbClr val="CFCBBF"/>
                </a:solidFill>
                <a:latin typeface="Raleway" pitchFamily="34" charset="0"/>
                <a:ea typeface="Raleway" pitchFamily="34" charset="-122"/>
                <a:cs typeface="Raleway" pitchFamily="34" charset="-120"/>
              </a:rPr>
              <a:t>Phishing emails often create a sense of urgency or fear to pressure victims into taking action, so be cautious of such tactics.</a:t>
            </a:r>
            <a:endParaRPr lang="en-US" sz="1600" dirty="0"/>
          </a:p>
        </p:txBody>
      </p:sp>
      <p:sp>
        <p:nvSpPr>
          <p:cNvPr id="16" name="Shape 13"/>
          <p:cNvSpPr/>
          <p:nvPr/>
        </p:nvSpPr>
        <p:spPr>
          <a:xfrm>
            <a:off x="7418546" y="6055400"/>
            <a:ext cx="465058" cy="465058"/>
          </a:xfrm>
          <a:prstGeom prst="roundRect">
            <a:avLst>
              <a:gd name="adj" fmla="val 6668"/>
            </a:avLst>
          </a:prstGeom>
          <a:solidFill>
            <a:srgbClr val="3A3B3C"/>
          </a:solidFill>
          <a:ln/>
        </p:spPr>
      </p:sp>
      <p:sp>
        <p:nvSpPr>
          <p:cNvPr id="17" name="Text 14"/>
          <p:cNvSpPr/>
          <p:nvPr/>
        </p:nvSpPr>
        <p:spPr>
          <a:xfrm>
            <a:off x="7560350" y="6132909"/>
            <a:ext cx="181451" cy="310039"/>
          </a:xfrm>
          <a:prstGeom prst="rect">
            <a:avLst/>
          </a:prstGeom>
          <a:noFill/>
          <a:ln/>
        </p:spPr>
        <p:txBody>
          <a:bodyPr wrap="none" lIns="0" tIns="0" rIns="0" bIns="0" rtlCol="0" anchor="t"/>
          <a:lstStyle/>
          <a:p>
            <a:pPr marL="0" indent="0" algn="ctr">
              <a:lnSpc>
                <a:spcPts val="2400"/>
              </a:lnSpc>
              <a:buNone/>
            </a:pPr>
            <a:r>
              <a:rPr lang="en-US" sz="2400" dirty="0">
                <a:solidFill>
                  <a:srgbClr val="CFCBBF"/>
                </a:solidFill>
                <a:latin typeface="Prata" pitchFamily="34" charset="0"/>
                <a:ea typeface="Prata" pitchFamily="34" charset="-122"/>
                <a:cs typeface="Prata" pitchFamily="34" charset="-120"/>
              </a:rPr>
              <a:t>4</a:t>
            </a:r>
            <a:endParaRPr lang="en-US" sz="2400" dirty="0"/>
          </a:p>
        </p:txBody>
      </p:sp>
      <p:sp>
        <p:nvSpPr>
          <p:cNvPr id="18" name="Text 15"/>
          <p:cNvSpPr/>
          <p:nvPr/>
        </p:nvSpPr>
        <p:spPr>
          <a:xfrm>
            <a:off x="8090297" y="6055400"/>
            <a:ext cx="2952869" cy="322898"/>
          </a:xfrm>
          <a:prstGeom prst="rect">
            <a:avLst/>
          </a:prstGeom>
          <a:noFill/>
          <a:ln/>
        </p:spPr>
        <p:txBody>
          <a:bodyPr wrap="none" lIns="0" tIns="0" rIns="0" bIns="0" rtlCol="0" anchor="t"/>
          <a:lstStyle/>
          <a:p>
            <a:pPr marL="0" indent="0">
              <a:lnSpc>
                <a:spcPts val="2500"/>
              </a:lnSpc>
              <a:buNone/>
            </a:pPr>
            <a:r>
              <a:rPr lang="en-US" sz="2000" dirty="0">
                <a:solidFill>
                  <a:srgbClr val="CFCBBF"/>
                </a:solidFill>
                <a:latin typeface="Prata" pitchFamily="34" charset="0"/>
                <a:ea typeface="Prata" pitchFamily="34" charset="-122"/>
                <a:cs typeface="Prata" pitchFamily="34" charset="-120"/>
              </a:rPr>
              <a:t>Keep Software Updated</a:t>
            </a:r>
            <a:endParaRPr lang="en-US" sz="2000" dirty="0"/>
          </a:p>
        </p:txBody>
      </p:sp>
      <p:sp>
        <p:nvSpPr>
          <p:cNvPr id="19" name="Text 16"/>
          <p:cNvSpPr/>
          <p:nvPr/>
        </p:nvSpPr>
        <p:spPr>
          <a:xfrm>
            <a:off x="8090297" y="6502241"/>
            <a:ext cx="5816560" cy="991910"/>
          </a:xfrm>
          <a:prstGeom prst="rect">
            <a:avLst/>
          </a:prstGeom>
          <a:noFill/>
          <a:ln/>
        </p:spPr>
        <p:txBody>
          <a:bodyPr wrap="square" lIns="0" tIns="0" rIns="0" bIns="0" rtlCol="0" anchor="t"/>
          <a:lstStyle/>
          <a:p>
            <a:pPr marL="0" indent="0">
              <a:lnSpc>
                <a:spcPts val="2600"/>
              </a:lnSpc>
              <a:buNone/>
            </a:pPr>
            <a:r>
              <a:rPr lang="en-US" sz="1600" dirty="0">
                <a:solidFill>
                  <a:srgbClr val="CFCBBF"/>
                </a:solidFill>
                <a:latin typeface="Raleway" pitchFamily="34" charset="0"/>
                <a:ea typeface="Raleway" pitchFamily="34" charset="-122"/>
                <a:cs typeface="Raleway" pitchFamily="34" charset="-120"/>
              </a:rPr>
              <a:t>Regularly update your operating system, antivirus software, and browser to patch security vulnerabilities and stay protected.</a:t>
            </a:r>
            <a:endParaRPr lang="en-US" sz="1600" dirty="0"/>
          </a:p>
        </p:txBody>
      </p:sp>
      <p:sp>
        <p:nvSpPr>
          <p:cNvPr id="20" name="Rectangle 19"/>
          <p:cNvSpPr/>
          <p:nvPr/>
        </p:nvSpPr>
        <p:spPr>
          <a:xfrm>
            <a:off x="12785834" y="7693572"/>
            <a:ext cx="1718442" cy="425669"/>
          </a:xfrm>
          <a:prstGeom prst="rect">
            <a:avLst/>
          </a:prstGeom>
          <a:solidFill>
            <a:srgbClr val="1B1C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639</Words>
  <Application>Microsoft Office PowerPoint</Application>
  <PresentationFormat>Custom</PresentationFormat>
  <Paragraphs>86</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Calibri</vt:lpstr>
      <vt:lpstr>Raleway</vt:lpstr>
      <vt:lpstr>Arial</vt:lpstr>
      <vt:lpstr>Prata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cp:lastModifiedBy>
  <cp:revision>6</cp:revision>
  <dcterms:created xsi:type="dcterms:W3CDTF">2024-10-20T17:48:09Z</dcterms:created>
  <dcterms:modified xsi:type="dcterms:W3CDTF">2024-10-10T11:51:14Z</dcterms:modified>
</cp:coreProperties>
</file>